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599" r:id="rId1"/>
    <p:sldMasterId id="2147485612" r:id="rId2"/>
  </p:sldMasterIdLst>
  <p:notesMasterIdLst>
    <p:notesMasterId r:id="rId38"/>
  </p:notesMasterIdLst>
  <p:handoutMasterIdLst>
    <p:handoutMasterId r:id="rId39"/>
  </p:handoutMasterIdLst>
  <p:sldIdLst>
    <p:sldId id="427" r:id="rId3"/>
    <p:sldId id="847" r:id="rId4"/>
    <p:sldId id="827" r:id="rId5"/>
    <p:sldId id="848" r:id="rId6"/>
    <p:sldId id="849" r:id="rId7"/>
    <p:sldId id="850" r:id="rId8"/>
    <p:sldId id="852" r:id="rId9"/>
    <p:sldId id="851" r:id="rId10"/>
    <p:sldId id="853" r:id="rId11"/>
    <p:sldId id="854" r:id="rId12"/>
    <p:sldId id="855" r:id="rId13"/>
    <p:sldId id="856" r:id="rId14"/>
    <p:sldId id="858" r:id="rId15"/>
    <p:sldId id="857" r:id="rId16"/>
    <p:sldId id="859" r:id="rId17"/>
    <p:sldId id="860" r:id="rId18"/>
    <p:sldId id="861" r:id="rId19"/>
    <p:sldId id="862" r:id="rId20"/>
    <p:sldId id="863" r:id="rId21"/>
    <p:sldId id="864" r:id="rId22"/>
    <p:sldId id="865" r:id="rId23"/>
    <p:sldId id="866" r:id="rId24"/>
    <p:sldId id="867" r:id="rId25"/>
    <p:sldId id="876" r:id="rId26"/>
    <p:sldId id="875" r:id="rId27"/>
    <p:sldId id="868" r:id="rId28"/>
    <p:sldId id="869" r:id="rId29"/>
    <p:sldId id="870" r:id="rId30"/>
    <p:sldId id="871" r:id="rId31"/>
    <p:sldId id="872" r:id="rId32"/>
    <p:sldId id="873" r:id="rId33"/>
    <p:sldId id="874" r:id="rId34"/>
    <p:sldId id="878" r:id="rId35"/>
    <p:sldId id="877" r:id="rId36"/>
    <p:sldId id="842" r:id="rId37"/>
  </p:sldIdLst>
  <p:sldSz cx="9144000" cy="6858000" type="screen4x3"/>
  <p:notesSz cx="6797675" cy="9926638"/>
  <p:custDataLst>
    <p:tags r:id="rId40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3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3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3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3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3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3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3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3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3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ED2A"/>
    <a:srgbClr val="BBE0E3"/>
    <a:srgbClr val="FF892B"/>
    <a:srgbClr val="E3E261"/>
    <a:srgbClr val="D63AFF"/>
    <a:srgbClr val="F1AC27"/>
    <a:srgbClr val="E5C376"/>
    <a:srgbClr val="AA721C"/>
    <a:srgbClr val="ED9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46" autoAdjust="0"/>
  </p:normalViewPr>
  <p:slideViewPr>
    <p:cSldViewPr>
      <p:cViewPr>
        <p:scale>
          <a:sx n="90" d="100"/>
          <a:sy n="90" d="100"/>
        </p:scale>
        <p:origin x="-80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C083A71-E173-4082-BF0E-9DBEFFB4FA26}" type="datetimeFigureOut">
              <a:rPr lang="en-US" altLang="es-ES"/>
              <a:pPr>
                <a:defRPr/>
              </a:pPr>
              <a:t>5/24/2016</a:t>
            </a:fld>
            <a:endParaRPr lang="en-GB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3F1A396A-CB04-4E6E-BB41-55F1004DBE25}" type="slidenum">
              <a:rPr lang="en-US" altLang="es-ES"/>
              <a:pPr>
                <a:defRPr/>
              </a:pPr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3854571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smtClean="0"/>
            </a:lvl1pPr>
          </a:lstStyle>
          <a:p>
            <a:pPr>
              <a:defRPr/>
            </a:pPr>
            <a:fld id="{2AAF8819-C813-4BF2-B31A-8112A46E1024}" type="datetimeFigureOut">
              <a:rPr lang="es-ES" altLang="es-ES"/>
              <a:pPr>
                <a:defRPr/>
              </a:pPr>
              <a:t>24/05/2016</a:t>
            </a:fld>
            <a:endParaRPr lang="en-GB" altLang="es-E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 smtClean="0"/>
              <a:t>Haga clic para modificar el estilo de texto del patrón</a:t>
            </a:r>
          </a:p>
          <a:p>
            <a:pPr lvl="1"/>
            <a:r>
              <a:rPr lang="es-ES" altLang="es-ES" noProof="0" smtClean="0"/>
              <a:t>Segundo nivel</a:t>
            </a:r>
          </a:p>
          <a:p>
            <a:pPr lvl="2"/>
            <a:r>
              <a:rPr lang="es-ES" altLang="es-ES" noProof="0" smtClean="0"/>
              <a:t>Tercer nivel</a:t>
            </a:r>
          </a:p>
          <a:p>
            <a:pPr lvl="3"/>
            <a:r>
              <a:rPr lang="es-ES" altLang="es-ES" noProof="0" smtClean="0"/>
              <a:t>Cuarto nivel</a:t>
            </a:r>
          </a:p>
          <a:p>
            <a:pPr lvl="4"/>
            <a:r>
              <a:rPr lang="es-ES" altLang="es-ES" noProof="0" smtClean="0"/>
              <a:t>Quinto nivel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smtClean="0"/>
            </a:lvl1pPr>
          </a:lstStyle>
          <a:p>
            <a:pPr>
              <a:defRPr/>
            </a:pPr>
            <a:fld id="{E41E065F-ABEA-4431-B796-8ECF3DCC4227}" type="slidenum">
              <a:rPr lang="es-ES" altLang="es-ES"/>
              <a:pPr>
                <a:defRPr/>
              </a:pPr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263515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16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17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18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19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20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21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22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23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24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25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26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27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28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29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30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31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32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33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34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3F7F3-B080-4536-A6B3-A2D233FC91FD}" type="slidenum">
              <a:rPr lang="es-ES" altLang="es-ES" smtClean="0">
                <a:latin typeface="Arial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es-E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noProof="0" dirty="0" smtClean="0">
                <a:latin typeface="Calibri" pitchFamily="34" charset="0"/>
              </a:rPr>
              <a:t>· </a:t>
            </a:r>
            <a:r>
              <a:rPr lang="en-US" altLang="es-ES" u="sng" noProof="0" dirty="0" smtClean="0">
                <a:latin typeface="Calibri" pitchFamily="34" charset="0"/>
              </a:rPr>
              <a:t>Public roads</a:t>
            </a:r>
            <a:r>
              <a:rPr lang="en-US" altLang="es-ES" noProof="0" dirty="0" smtClean="0">
                <a:latin typeface="Calibri" pitchFamily="34" charset="0"/>
              </a:rPr>
              <a:t>: More than 660,000 km. (Road network: 165,595 + Interurban roads City Councils: 361,000 + Urban roads City Councils: 128,000 + Roads owned by other bodies 11,300). Source: 2012 Statistical Yearbook from Ministry of Development and survey conducted in 1998.</a:t>
            </a:r>
          </a:p>
          <a:p>
            <a:r>
              <a:rPr lang="es-ES" altLang="es-ES" dirty="0" smtClean="0">
                <a:latin typeface="Calibri" pitchFamily="34" charset="0"/>
              </a:rPr>
              <a:t> </a:t>
            </a:r>
            <a:endParaRPr lang="en-GB" altLang="es-ES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A82D-1EF3-449F-B3F4-74492F5F9BDE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47A5-F13A-49DA-936D-D1502B75A7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07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3E91-E63F-44EC-AF0E-54A5BA4F0FEF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48420-78B7-45E6-AE9D-4DAFB15178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76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8854-1F90-487D-879C-FF84E53FD5FB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E4A75-2CB3-458A-8D65-974B83FE30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606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766ED-6B7F-42FE-8BA5-2721953218DA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4C6C9-6FE5-4E84-97EB-5292806266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742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9B2C6-9000-4BAB-B6C0-B11BFAFB9728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AA08-2D29-4D96-9954-7016389F0B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832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8FE4-9B27-40A7-AE1D-BDBA3CC0642C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C449F-12B4-41B2-8FF6-DB081D580A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78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3285A-FCC6-476D-977C-AD3C708A08B5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41968-A531-461F-B2AB-EB62CCFDDD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488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2F82-C8FB-4BBB-BBD4-88AEE6070BD8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765D-CEDB-40EC-B865-184A6CE71B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053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B941-5E9C-4833-B10A-600BF9766906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2D44-4633-4027-BF3F-53FE5219C7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870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0C41E-7732-4378-BDCA-CF7339C397CC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38383-6DDD-487E-B98C-3581FD9AAA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836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B0CA-209E-4AB6-9B48-72CA009564F1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64C34-5798-4D00-AB58-EE595B545B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52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DAD2E-0B3D-48C9-8940-7D430D621D35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12981-429D-4DBA-923F-5EBA53234F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271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F337-FCEA-4A03-96B3-2F2830C739DD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B8488-7687-43E2-9772-0E7EAFBCEB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920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28CA9-CD1E-4646-9465-9C7462D337AD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022AD-0FE2-46FE-AD61-0C99CE4E1B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635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BD4C1-EB62-4CED-977E-9AF0454F8DFB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9AC3-C41A-4F7B-AA68-98434709A3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4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C7C1-14CD-4B74-ABEE-33D6674C9C97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1BD24-F88C-453E-8825-1F8A418AE7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4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A77AE-11F7-46FA-B1C3-0FF12FAA2AF2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F6CB-CA90-44A2-8514-80B77195D8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95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C369B-67FB-43F2-B0CB-E13DA4CDBC21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E190-2229-4580-9BD4-E865705677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66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41C7-2FD1-4033-8FFC-C67F42B18C41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6D441-E2C2-486A-B8A9-5AE5A02115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05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4DA2-4CFF-428A-AD1D-049B85CE4698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7D12-FF4E-4D69-8E6B-0528C544F8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606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C85E-6C8F-4709-B743-446B7D81C543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C386-B799-4D31-B868-A9A93C60BD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799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A1671-704E-4EB1-9203-85D166B2E8F3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F2D42-BDCE-4109-B3FB-6E4A34CDC1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73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BF99D5-6BAE-444C-B615-0AB3791E6250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D50B2A-021B-4424-B95F-2C254036FD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0" r:id="rId1"/>
    <p:sldLayoutId id="2147485601" r:id="rId2"/>
    <p:sldLayoutId id="2147485602" r:id="rId3"/>
    <p:sldLayoutId id="2147485603" r:id="rId4"/>
    <p:sldLayoutId id="2147485604" r:id="rId5"/>
    <p:sldLayoutId id="2147485605" r:id="rId6"/>
    <p:sldLayoutId id="2147485606" r:id="rId7"/>
    <p:sldLayoutId id="2147485607" r:id="rId8"/>
    <p:sldLayoutId id="2147485608" r:id="rId9"/>
    <p:sldLayoutId id="2147485609" r:id="rId10"/>
    <p:sldLayoutId id="214748561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DCA64B-9886-40ED-9AB4-F5A42589A64F}" type="datetimeFigureOut">
              <a:rPr lang="es-ES"/>
              <a:pPr>
                <a:defRPr/>
              </a:pPr>
              <a:t>24/05/2016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B6245A-B46B-4D1A-BBA3-443A6E03FF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3" r:id="rId1"/>
    <p:sldLayoutId id="2147485614" r:id="rId2"/>
    <p:sldLayoutId id="2147485615" r:id="rId3"/>
    <p:sldLayoutId id="2147485616" r:id="rId4"/>
    <p:sldLayoutId id="2147485617" r:id="rId5"/>
    <p:sldLayoutId id="2147485618" r:id="rId6"/>
    <p:sldLayoutId id="2147485619" r:id="rId7"/>
    <p:sldLayoutId id="2147485620" r:id="rId8"/>
    <p:sldLayoutId id="2147485621" r:id="rId9"/>
    <p:sldLayoutId id="2147485622" r:id="rId10"/>
    <p:sldLayoutId id="214748562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&amp;esrc=s&amp;source=images&amp;cd=&amp;cad=rja&amp;uact=8&amp;ved=0ahUKEwiSt8G5ouTMAhWLQBQKHV4TDxsQjRwIBw&amp;url=http://gruponucesa.com/volkswagen/volkswagen-tiguan-nuevo/&amp;bvm=bv.122129774,d.d24&amp;psig=AFQjCNFbODMKvhlrc_C86w4nM6RebAyjtg&amp;ust=1463683051466036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google.es/url?sa=i&amp;rct=j&amp;q=&amp;esrc=s&amp;source=images&amp;cd=&amp;cad=rja&amp;uact=8&amp;ved=0ahUKEwiLzLKPoOTMAhXH1hoKHYaTCOMQjRwIBw&amp;url=https://abancommercials.com/es/indexVideoDetail.php?id%3D324%26tipo%3Ddet&amp;psig=AFQjCNF6izmNnQ2ZgmGbeAYpGjyxZLVsgg&amp;ust=146368239511313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google.es/url?sa=i&amp;rct=j&amp;q=&amp;esrc=s&amp;source=images&amp;cd=&amp;cad=rja&amp;uact=8&amp;ved=0ahUKEwjv0drMvOTMAhXDVhoKHZuPAtkQjRwIBw&amp;url=https://www.sbdautomotive.com/en/connected-services-tracker&amp;psig=AFQjCNHBXxzGaC7CkxC4HGZUM6p6PU34fA&amp;ust=146369006624982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es/url?sa=i&amp;rct=j&amp;q=&amp;esrc=s&amp;source=images&amp;cd=&amp;cad=rja&amp;uact=8&amp;ved=0CAcQjRxqFQoTCP3Swsu478YCFYg_FAodijQHWQ&amp;url=http://www.teslarati.com/teslarati-optimized-tesla-web-browser-optimized-website/&amp;ei=3OqvVf30FIj_UIrpnMgF&amp;bvm=bv.98197061,bs.1,d.ZGU&amp;psig=AFQjCNF3Zd3h2pofJI1XdYZ63uwnXntCbQ&amp;ust=143767867342383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google.es/url?sa=i&amp;rct=j&amp;q=&amp;esrc=s&amp;source=images&amp;cd=&amp;cad=rja&amp;uact=8&amp;ved=0CAcQjRxqFQoTCJKvj-e678YCFYlUFAodAXkLmg&amp;url=http://www.timesofisrael.com/always-on-always-available-and-a-battery-that-lasts-and-lasts/&amp;ei=L-2vVdLbBYmpUYHyrdAJ&amp;bvm=bv.98197061,bs.1,d.ZGU&amp;psig=AFQjCNEJoHi5FHSIrXmZUbRqSA9xAzyZ4Q&amp;ust=143767926366649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google.es/url?sa=i&amp;rct=j&amp;q=&amp;esrc=s&amp;source=images&amp;cd=&amp;cad=rja&amp;uact=8&amp;ved=0CAcQjRxqFQoTCOS-tuu778YCFYJbFAodKeUGBA&amp;url=http://cloudramblings.me/2015/02/10/tesla-update-how-is-the-first-iot-smart-car-connected-car-faring/&amp;ei=RO6vVeSMIoK3UanKmyA&amp;bvm=bv.98476267,d.ZGU&amp;psig=AFQjCNErWCOaF4Yken3795n71yyq_v97AA&amp;ust=143767953887930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2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who.int/violence_injury_prevention/road_traffic/death-on-the-roads/e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es/url?sa=i&amp;rct=j&amp;q=&amp;esrc=s&amp;source=images&amp;cd=&amp;cad=rja&amp;uact=8&amp;ved=0ahUKEwi0s6_jq-TMAhVLiRoKHdylDnUQjRwIBw&amp;url=http://www.playbuzz.com/florencec10/which-luxury-car-should-you-drive&amp;psig=AFQjCNElAmAUYw_OH6npxg8xZRE13CtHKQ&amp;ust=146368529365856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454" y="1303893"/>
            <a:ext cx="9143999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Connected mobility: A challenge for a traffic authority</a:t>
            </a:r>
            <a:endParaRPr lang="en-GB" sz="36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CONNECTED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OEMs uses connectivity services as a sales hook</a:t>
            </a:r>
            <a:endParaRPr lang="en-US" kern="0" dirty="0" smtClean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s-E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pic>
        <p:nvPicPr>
          <p:cNvPr id="9" name="Picture 2" descr="https://cdn.streamable.com/image/wrl2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46708" r="4517"/>
          <a:stretch/>
        </p:blipFill>
        <p:spPr bwMode="auto">
          <a:xfrm>
            <a:off x="2442191" y="4869160"/>
            <a:ext cx="4562903" cy="1517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gruponucesa.com/wp-content/uploads/2016/04/Tiguan-3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350" y="2918249"/>
            <a:ext cx="3514776" cy="1655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CONNECTED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Connectivity can be provided through: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Embedded systems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Aftermarket/smartphone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Since 2018 (</a:t>
            </a:r>
            <a:r>
              <a:rPr lang="en-U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ecall</a:t>
            </a: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) new vehicles will include a </a:t>
            </a:r>
            <a:r>
              <a:rPr lang="en-U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sim</a:t>
            </a: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card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By 2020 90% of the vehicles will have connectivity</a:t>
            </a: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s-E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15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CONNECTED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Services that can be provided: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Infotainment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Safety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Efficient mobility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Efficient economy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Conveinance</a:t>
            </a:r>
            <a:endParaRPr lang="en-US" kern="0" dirty="0" smtClean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9" name="Picture 2" descr="https://www.sbdautomotive.com/files/myimages/content/Car%20Images/connected-services-forcast-3-x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90" y="3433548"/>
            <a:ext cx="3528392" cy="24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CONNECTED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Customers are willing to pay in certain services:</a:t>
            </a: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s-E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20" y="2542629"/>
            <a:ext cx="7403236" cy="383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6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CONNECTED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Services that can be provided: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Infotainment</a:t>
            </a: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Wifi</a:t>
            </a:r>
            <a:endParaRPr lang="es-E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Music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streaming</a:t>
            </a:r>
            <a:endParaRPr lang="es-E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Social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networks</a:t>
            </a:r>
            <a:endParaRPr lang="es-E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n-US" kern="0" dirty="0" smtClean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10" name="Picture 2" descr="http://cdn.teslarati.com/wp-content/uploads/2014/08/Tesla-Browser-Optimize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557671" cy="2464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CONNECTED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Services that can be provided: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Safety</a:t>
            </a: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Ecall</a:t>
            </a:r>
            <a:endParaRPr lang="es-E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Geofencing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endParaRPr lang="es-E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Remote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vehicle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diagnostics</a:t>
            </a:r>
            <a:endParaRPr lang="es-E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n-US" kern="0" dirty="0" smtClean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86" y="4005064"/>
            <a:ext cx="3608277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CONNECTED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Services that can be provided: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Efficient mobility</a:t>
            </a: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Real Time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Traffic</a:t>
            </a:r>
            <a:endParaRPr lang="es-E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Digital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maps</a:t>
            </a:r>
            <a:endParaRPr lang="es-E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Parking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info</a:t>
            </a:r>
            <a:endParaRPr lang="es-E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Estimated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time of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arrival</a:t>
            </a:r>
            <a:endParaRPr lang="es-E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MaaS</a:t>
            </a:r>
            <a:endParaRPr lang="es-E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n-US" kern="0" dirty="0" smtClean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10" name="Picture 2" descr="http://cdn.timesofisrael.com/uploads/2014/01/geofences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20" y="4300072"/>
            <a:ext cx="3425331" cy="2093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CONNECTED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Services that can be provided: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Efficient </a:t>
            </a: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economy</a:t>
            </a:r>
            <a:endParaRPr lang="en-US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Auto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insurance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– </a:t>
            </a:r>
            <a:r>
              <a:rPr lang="es-ES" kern="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pay</a:t>
            </a:r>
            <a:r>
              <a:rPr lang="es-E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as </a:t>
            </a:r>
            <a:r>
              <a:rPr lang="es-ES" kern="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you</a:t>
            </a:r>
            <a:r>
              <a:rPr lang="es-E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drive</a:t>
            </a: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Smart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driving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assistance</a:t>
            </a:r>
            <a:endParaRPr lang="es-E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Fleet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management</a:t>
            </a:r>
            <a:endParaRPr lang="es-E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n-US" kern="0" dirty="0" smtClean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11" name="Picture 4" descr="https://johnmathon.files.wordpress.com/2015/02/tesla-screen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84" y="4005064"/>
            <a:ext cx="3626468" cy="2416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6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CONNECTED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The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vehicle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(and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its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data)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becomes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the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starring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.</a:t>
            </a:r>
            <a:endParaRPr lang="es-E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Wide variety of data: </a:t>
            </a: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position, </a:t>
            </a: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use of lights, rpm, wipers, temperature, </a:t>
            </a: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fuel consumption</a:t>
            </a: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, breakdowns, etc</a:t>
            </a: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.</a:t>
            </a: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Privacy</a:t>
            </a:r>
            <a:endParaRPr lang="es-E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Ownership</a:t>
            </a:r>
            <a:endParaRPr lang="es-E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Big 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Data</a:t>
            </a:r>
            <a:endParaRPr lang="es-E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541179"/>
            <a:ext cx="3328778" cy="1873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072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CONNECTED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Traffic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administration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&amp;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connected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vehicles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: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Important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" kern="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opportunity</a:t>
            </a:r>
            <a:r>
              <a:rPr lang="es-E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" kern="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for</a:t>
            </a:r>
            <a:r>
              <a:rPr lang="es-E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road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safety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improvement</a:t>
            </a:r>
            <a:endParaRPr lang="es-ES" kern="0" dirty="0" smtClean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Win-Win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approach</a:t>
            </a:r>
            <a:endParaRPr lang="es-E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The data will be </a:t>
            </a:r>
            <a:r>
              <a:rPr lang="en-U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anonymised</a:t>
            </a:r>
            <a:endParaRPr lang="en-US" kern="0" dirty="0" smtClean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Promote connectivity services that improve mobility </a:t>
            </a: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or </a:t>
            </a: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road </a:t>
            </a: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safety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Enforcement out of the scope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Service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platform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/</a:t>
            </a:r>
            <a:r>
              <a:rPr lang="es-ES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hub</a:t>
            </a:r>
            <a:endParaRPr lang="es-E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184" y="4672014"/>
            <a:ext cx="2045048" cy="1877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2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GLOBAL CONTEXT</a:t>
            </a:r>
          </a:p>
        </p:txBody>
      </p:sp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1.25 </a:t>
            </a:r>
            <a:r>
              <a:rPr lang="en-US" b="1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million</a:t>
            </a: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people die each year as a result of road traffic crashes.</a:t>
            </a: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90</a:t>
            </a: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% of the world's fatalities on the roads occur in low- and middle-income countries, even though these countries have approximately half of the world's vehicles</a:t>
            </a: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.</a:t>
            </a: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Every 25 seconds a road user will die</a:t>
            </a:r>
            <a:endParaRPr lang="en-U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</a:pPr>
            <a:endParaRPr lang="es-ES_tradnl" kern="0" dirty="0" smtClean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s-E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85867"/>
            <a:ext cx="5048822" cy="16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6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23527" y="1412776"/>
            <a:ext cx="848042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</a:pPr>
            <a:r>
              <a:rPr lang="es-ES" sz="4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Autonomous</a:t>
            </a:r>
            <a:r>
              <a:rPr lang="es-ES" sz="4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sz="4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vehicles</a:t>
            </a:r>
            <a:endParaRPr lang="es-ES" sz="4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s-ES" kern="0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7170" name="Picture 2" descr="http://digitalspyuk.cdnds.net/15/08/640x320/landscape_zolwmcfniv5erspmspj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66" y="2704363"/>
            <a:ext cx="6498946" cy="267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3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AUTONOMOUS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It’s a major technological advancement influencing and shaping our future mobility and quality of life. 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The automated driving features are a reality in nowadays cars: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Advanced Driver Assistant Systems (ADAS</a:t>
            </a: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)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AD features in commercial vehicles</a:t>
            </a: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BMW – Self parking assistant</a:t>
            </a: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Tesla – Autopilot</a:t>
            </a: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Mercedes – Drive Pilot</a:t>
            </a: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VW – Traffic Jam Assist</a:t>
            </a: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n-U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20482" name="Picture 2" descr="https://i.ytimg.com/vi/szbaA39Zmnc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17375"/>
            <a:ext cx="3097213" cy="1742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4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AUTONOMOUS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The main benefits are: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Safety: Reduce accidents caused by human errors.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Efficiency and environmental objectives: Increase transport system efficiency and reduce time in congested traffic. Smoother traffic will help to decrease the energy consumption and emissions of the vehicles.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Comfort: Enable user’s freedom for other activities when automated systems are active.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Social inclusion: Ensure mobility for all, including elderly and impaired users.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Accessibility: Facilitate access to city </a:t>
            </a:r>
            <a:r>
              <a:rPr lang="en-US" kern="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centres</a:t>
            </a: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.</a:t>
            </a: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n-U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66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AUTONOMOUS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The economic impact projected for autonomous driving for the years to come ranging up to €71bn in 2030.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The estimated global market for automated vehicles is 44 million vehicles by 2030.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The industrial sector and the legal framework needs to evolve and adapt in a fast pace to stay ahead in global competitiveness.</a:t>
            </a: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n-U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21508" name="Picture 4" descr="http://icdn4.digitaltrends.com/image/tesla-autopilot-display-1500x9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41168"/>
            <a:ext cx="2635791" cy="1676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1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AUTONOMOUS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07975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Spain has defined the different levels of automation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For the higher level (5) the driver doesn’t apply.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It would not be necessary a driving license for level 5.</a:t>
            </a:r>
            <a:endParaRPr lang="en-U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n-U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0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4" y="1405126"/>
            <a:ext cx="8668351" cy="533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1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AUTONOMOUS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What role has to play a national traffic administration?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Neutral.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Promote a stable regulatory framework.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Promote testing and operations of autonomous cars in real traffic.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Attract investments for national Research institutes and industries. 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Inform of the benefits of Autonomous driving to rise the  public acceptance. Demonstrate Reliability, Safety and Robustness of Technology. There is no margin for error with safety-critical technologies. They must work perfectly every time. </a:t>
            </a: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n-U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88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AUTONOMOUS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What role has to play a national traffic administration?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Demonstrate </a:t>
            </a: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Reliability, Safety and Robustness of Technology.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There is no margin for error with safety-critical technologies. They must work perfectly every time. </a:t>
            </a: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n-U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23554" name="Picture 2" descr="http://ocdn.eu/images/pulscms/NjY7MDQsMCwwLDQxYSwyNGU7MDYsMzIwLDFjMg__/58d44311c084c8da01849fc925f77fc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519" y="4509120"/>
            <a:ext cx="3384502" cy="1903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AUTONOMOUS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SPAIN </a:t>
            </a: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- State of art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Regulatory framework for the testing and operation of vehicles on public roads (not specific for autonomous driving).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Autonomous vehicles have been already tested.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100 km corridor GALICIA equipped with several V2X communications systems, sensors and cooperative systems.</a:t>
            </a: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n-U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21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AUTONOMOUS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SPAIN </a:t>
            </a: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- State of art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The Spanish automotive industry is a world reference.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The companies automakers and components form a tandem recognized prestige in terms of competitiveness and performance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Important innovation and research centers.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Spain has not ratified Vienna Convention. </a:t>
            </a:r>
          </a:p>
        </p:txBody>
      </p:sp>
    </p:spTree>
    <p:extLst>
      <p:ext uri="{BB962C8B-B14F-4D97-AF65-F5344CB8AC3E}">
        <p14:creationId xmlns:p14="http://schemas.microsoft.com/office/powerpoint/2010/main" val="10126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GLOBAL CONTEXT</a:t>
            </a:r>
          </a:p>
        </p:txBody>
      </p:sp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313182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_tradnl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Ambitious target </a:t>
            </a:r>
            <a:r>
              <a:rPr lang="es-ES_tradnl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to</a:t>
            </a:r>
            <a:r>
              <a:rPr lang="es-ES_tradnl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_tradnl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decrease</a:t>
            </a:r>
            <a:r>
              <a:rPr lang="es-ES_tradnl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_tradnl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road</a:t>
            </a:r>
            <a:r>
              <a:rPr lang="es-ES_tradnl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_tradnl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fatalities</a:t>
            </a:r>
            <a:endParaRPr lang="es-ES_tradnl" kern="0" dirty="0" smtClean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_tradnl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OMS: -50% 2020</a:t>
            </a:r>
          </a:p>
          <a:p>
            <a:pPr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</a:pPr>
            <a:endParaRPr lang="es-ES_tradnl" kern="0" dirty="0" smtClean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s-E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79" y="3136261"/>
            <a:ext cx="7235718" cy="3245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72" y="2218050"/>
            <a:ext cx="164782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349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AUTONOMOUS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SPAIN </a:t>
            </a: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- State of art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Working groups – legal framework</a:t>
            </a: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Insurance </a:t>
            </a: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and responsibility</a:t>
            </a:r>
          </a:p>
          <a:p>
            <a:pPr marL="1257300" lvl="2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Draft of a new Vehicle code including autonomous driving.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Promoting real tests of AD vehicles in Spain/Europe </a:t>
            </a:r>
          </a:p>
        </p:txBody>
      </p:sp>
    </p:spTree>
    <p:extLst>
      <p:ext uri="{BB962C8B-B14F-4D97-AF65-F5344CB8AC3E}">
        <p14:creationId xmlns:p14="http://schemas.microsoft.com/office/powerpoint/2010/main" val="11284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23527" y="1412776"/>
            <a:ext cx="848042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</a:pPr>
            <a:r>
              <a:rPr lang="es-ES" sz="4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And </a:t>
            </a:r>
            <a:r>
              <a:rPr lang="es-ES" sz="4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what</a:t>
            </a:r>
            <a:r>
              <a:rPr lang="es-ES" sz="4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sz="4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about</a:t>
            </a:r>
            <a:r>
              <a:rPr lang="es-ES" sz="4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sz="4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driving</a:t>
            </a:r>
            <a:r>
              <a:rPr lang="es-ES" sz="4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sz="4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licences</a:t>
            </a:r>
            <a:r>
              <a:rPr lang="es-ES" sz="4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?</a:t>
            </a:r>
            <a:endParaRPr lang="es-ES" sz="4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s-ES" kern="0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28674" name="Picture 2" descr="http://www.motor.es/fotos-noticias/2013/01/a-partir-del-19-de-enero-los-conductores-extranjeros-residentes-en-espana-deberan-renovar-su-carne-201312629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3065"/>
          <a:stretch/>
        </p:blipFill>
        <p:spPr bwMode="auto">
          <a:xfrm>
            <a:off x="786808" y="2934586"/>
            <a:ext cx="7647325" cy="25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DRIVING LICENSE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For some levels of AD its not going to be necessary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Specialization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“Business as usual” its not going to work in the future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Work closely with OEMs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The technology (AD) makes driving easier and safer</a:t>
            </a:r>
            <a:endParaRPr lang="en-U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3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23527" y="1412776"/>
            <a:ext cx="848042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</a:pPr>
            <a:r>
              <a:rPr lang="es-ES" sz="4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Conclusion</a:t>
            </a:r>
            <a:endParaRPr lang="es-ES" sz="4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s-ES" kern="0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9" name="Picture 2" descr="Netherlands Friesland Marssum highway road night lights exposure fall September wallpaper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47"/>
          <a:stretch/>
        </p:blipFill>
        <p:spPr bwMode="auto">
          <a:xfrm>
            <a:off x="697616" y="2852936"/>
            <a:ext cx="7732246" cy="26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CONCLUSION</a:t>
            </a:r>
            <a:endParaRPr lang="es-ES" altLang="es-ES" sz="2400" dirty="0" smtClean="0">
              <a:latin typeface="Arial Narrow" panose="020B0606020202030204" pitchFamily="34" charset="0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_tradnl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Disruptive</a:t>
            </a:r>
            <a:r>
              <a:rPr lang="es-ES_tradnl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_tradnl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changes</a:t>
            </a:r>
            <a:endParaRPr lang="es-ES_tradnl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_tradnl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New </a:t>
            </a:r>
            <a:r>
              <a:rPr lang="es-ES_tradnl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business</a:t>
            </a:r>
            <a:r>
              <a:rPr lang="es-ES_tradnl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_tradnl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models</a:t>
            </a:r>
            <a:endParaRPr lang="es-ES_tradnl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_tradnl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The</a:t>
            </a:r>
            <a:r>
              <a:rPr lang="es-ES_tradnl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_tradnl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vehicle</a:t>
            </a:r>
            <a:r>
              <a:rPr lang="es-ES_tradnl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(and </a:t>
            </a:r>
            <a:r>
              <a:rPr lang="es-ES_tradnl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its</a:t>
            </a:r>
            <a:r>
              <a:rPr lang="es-ES_tradnl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_tradnl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technology</a:t>
            </a:r>
            <a:r>
              <a:rPr lang="es-ES_tradnl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 </a:t>
            </a:r>
            <a:r>
              <a:rPr lang="es-ES_tradnl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gains</a:t>
            </a:r>
            <a:r>
              <a:rPr lang="es-ES_tradnl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_tradnl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relevance</a:t>
            </a:r>
            <a:endParaRPr lang="es-ES_tradnl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Great opportunity to achieve the objectives of Vision Zero</a:t>
            </a:r>
            <a:r>
              <a:rPr lang="es-ES_tradnl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es-ES_tradnl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324742"/>
          </a:xfrm>
        </p:spPr>
        <p:txBody>
          <a:bodyPr/>
          <a:lstStyle/>
          <a:p>
            <a:pPr marL="0" indent="0" algn="ctr">
              <a:buNone/>
            </a:pPr>
            <a:r>
              <a:rPr lang="es-ES" sz="4400" dirty="0" smtClean="0"/>
              <a:t>THANKS YOU FOR YOUR ATTENTION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9793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GLOBAL CONTEXT</a:t>
            </a:r>
          </a:p>
        </p:txBody>
      </p:sp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_tradnl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Ambitious target </a:t>
            </a:r>
            <a:r>
              <a:rPr lang="es-ES_tradnl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to</a:t>
            </a:r>
            <a:r>
              <a:rPr lang="es-ES_tradnl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_tradnl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decrease</a:t>
            </a:r>
            <a:r>
              <a:rPr lang="es-ES_tradnl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_tradnl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road</a:t>
            </a:r>
            <a:r>
              <a:rPr lang="es-ES_tradnl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es-ES_tradnl" kern="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fatalities</a:t>
            </a:r>
            <a:endParaRPr lang="es-ES_tradnl" kern="0" dirty="0" smtClean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s-ES_tradnl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UE: -50% 2020</a:t>
            </a:r>
          </a:p>
          <a:p>
            <a:pPr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</a:pPr>
            <a:endParaRPr lang="es-ES_tradnl" kern="0" dirty="0" smtClean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s-E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78" y="3140968"/>
            <a:ext cx="7452320" cy="3412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23" y="1678489"/>
            <a:ext cx="1971675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2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GLOBAL CONTEXT</a:t>
            </a:r>
          </a:p>
        </p:txBody>
      </p:sp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</a:t>
            </a: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he </a:t>
            </a: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world is heading towards 70% </a:t>
            </a:r>
            <a:r>
              <a:rPr lang="en-US" kern="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urbanisation</a:t>
            </a: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 by 2050</a:t>
            </a: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.</a:t>
            </a: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Increased travel needs</a:t>
            </a: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Transport (public/share) is a key element</a:t>
            </a: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s-E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7" descr="https://i.guim.co.uk/img/media/a35a50c25959d3ddbc8336aeeb73401d722366d8/0_0_3499_1803/3499.jpg?w=700&amp;q=55&amp;auto=format&amp;usm=12&amp;fit=max&amp;s=46c9a5267df02dc72979abf2f0ad231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63" y="3641877"/>
            <a:ext cx="5699950" cy="293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7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GLOBAL CONTEXT</a:t>
            </a:r>
          </a:p>
        </p:txBody>
      </p:sp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Vision zero</a:t>
            </a: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.</a:t>
            </a: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No loss of life is acceptable</a:t>
            </a: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We are humans and we make mistakes</a:t>
            </a: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Vehicle </a:t>
            </a: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technology </a:t>
            </a: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can </a:t>
            </a: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fill </a:t>
            </a: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these </a:t>
            </a: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gaps</a:t>
            </a: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s-E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02" y="4672014"/>
            <a:ext cx="1746249" cy="17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2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DISRUPTIVE TRENDS</a:t>
            </a:r>
          </a:p>
        </p:txBody>
      </p:sp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460375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CONNECTED VEHICLES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AUTOMATED </a:t>
            </a: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VEHICLES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“The automotive industry will see more changes in the next five years than in the previous 50 years,” </a:t>
            </a:r>
            <a:r>
              <a:rPr lang="es-ES" kern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Mary </a:t>
            </a:r>
            <a:r>
              <a:rPr lang="es-E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Barra, CEO of GM.</a:t>
            </a:r>
            <a:endParaRPr lang="en-US" kern="0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  <a:p>
            <a:pPr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</a:pPr>
            <a:endParaRPr lang="es-E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34" name="Picture 2" descr="https://media.licdn.com/mpr/mpr/p/7/005/098/1ea/06de6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647864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0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23527" y="1412776"/>
            <a:ext cx="848042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</a:pPr>
            <a:r>
              <a:rPr lang="es-ES" sz="4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Connected </a:t>
            </a:r>
            <a:r>
              <a:rPr lang="es-ES" sz="4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vehicles</a:t>
            </a:r>
            <a:endParaRPr lang="es-ES" sz="4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s-ES" kern="0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13" name="Picture 2" descr="http://cdn.playbuzz.com/cdn/e39bd24e-15e0-4008-8b5b-ba4df90676d2/8641d001-3ec3-43a5-b0a3-fab057a1817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0" y="2714110"/>
            <a:ext cx="7721838" cy="265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" y="11645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58889" y="328454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Times" pitchFamily="18" charset="0"/>
            </a:endParaRPr>
          </a:p>
        </p:txBody>
      </p:sp>
      <p:pic>
        <p:nvPicPr>
          <p:cNvPr id="15367" name="Picture 14" descr="IMG_0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4672014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de vision zero roa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1512378"/>
            <a:ext cx="9144000" cy="476671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400" dirty="0" smtClean="0">
                <a:latin typeface="Arial Narrow" panose="020B0606020202030204" pitchFamily="34" charset="0"/>
              </a:rPr>
              <a:t>CONNECTED VEHICLES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526" y="2060848"/>
            <a:ext cx="84804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Increased connectivity.</a:t>
            </a: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2.6 billions of smartphones.</a:t>
            </a: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Connected citizens demand connected vehicles</a:t>
            </a:r>
          </a:p>
          <a:p>
            <a:pPr marL="342900" indent="-342900" algn="just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es-E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5254" t="13407" r="5644" b="29500"/>
          <a:stretch>
            <a:fillRect/>
          </a:stretch>
        </p:blipFill>
        <p:spPr bwMode="auto">
          <a:xfrm>
            <a:off x="531290" y="3933056"/>
            <a:ext cx="80648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30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6d22df11-9a80-43e6-ab95-8dedbc103f07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15008</TotalTime>
  <Words>2680</Words>
  <Application>Microsoft Office PowerPoint</Application>
  <PresentationFormat>Presentación en pantalla (4:3)</PresentationFormat>
  <Paragraphs>252</Paragraphs>
  <Slides>35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37" baseType="lpstr">
      <vt:lpstr>Tema de Office</vt:lpstr>
      <vt:lpstr>1_Tema de Office</vt:lpstr>
      <vt:lpstr>Presentación de PowerPoint</vt:lpstr>
      <vt:lpstr>GLOBAL CONTEXT</vt:lpstr>
      <vt:lpstr>GLOBAL CONTEXT</vt:lpstr>
      <vt:lpstr>GLOBAL CONTEXT</vt:lpstr>
      <vt:lpstr>GLOBAL CONTEXT</vt:lpstr>
      <vt:lpstr>GLOBAL CONTEXT</vt:lpstr>
      <vt:lpstr>DISRUPTIVE TRENDS</vt:lpstr>
      <vt:lpstr>Presentación de PowerPoint</vt:lpstr>
      <vt:lpstr>CONNECTED VEHICLES</vt:lpstr>
      <vt:lpstr>CONNECTED VEHICLES</vt:lpstr>
      <vt:lpstr>CONNECTED VEHICLES</vt:lpstr>
      <vt:lpstr>CONNECTED VEHICLES</vt:lpstr>
      <vt:lpstr>CONNECTED VEHICLES</vt:lpstr>
      <vt:lpstr>CONNECTED VEHICLES</vt:lpstr>
      <vt:lpstr>CONNECTED VEHICLES</vt:lpstr>
      <vt:lpstr>CONNECTED VEHICLES</vt:lpstr>
      <vt:lpstr>CONNECTED VEHICLES</vt:lpstr>
      <vt:lpstr>CONNECTED VEHICLES</vt:lpstr>
      <vt:lpstr>CONNECTED VEHICLES</vt:lpstr>
      <vt:lpstr>Presentación de PowerPoint</vt:lpstr>
      <vt:lpstr>AUTONOMOUS VEHICLES</vt:lpstr>
      <vt:lpstr>AUTONOMOUS VEHICLES</vt:lpstr>
      <vt:lpstr>AUTONOMOUS VEHICLES</vt:lpstr>
      <vt:lpstr>AUTONOMOUS VEHICLES</vt:lpstr>
      <vt:lpstr>Presentación de PowerPoint</vt:lpstr>
      <vt:lpstr>AUTONOMOUS VEHICLES</vt:lpstr>
      <vt:lpstr>AUTONOMOUS VEHICLES</vt:lpstr>
      <vt:lpstr>AUTONOMOUS VEHICLES</vt:lpstr>
      <vt:lpstr>AUTONOMOUS VEHICLES</vt:lpstr>
      <vt:lpstr>AUTONOMOUS VEHICLES</vt:lpstr>
      <vt:lpstr>Presentación de PowerPoint</vt:lpstr>
      <vt:lpstr>DRIVING LICENSE</vt:lpstr>
      <vt:lpstr>Presentación de PowerPoint</vt:lpstr>
      <vt:lpstr>CONCLUSION</vt:lpstr>
      <vt:lpstr>Presentación de PowerPoint</vt:lpstr>
    </vt:vector>
  </TitlesOfParts>
  <Company>DGT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Oficina</dc:creator>
  <cp:lastModifiedBy>Moreno Garcia-Cano Jaime</cp:lastModifiedBy>
  <cp:revision>658</cp:revision>
  <cp:lastPrinted>2016-05-05T15:09:48Z</cp:lastPrinted>
  <dcterms:created xsi:type="dcterms:W3CDTF">2009-04-26T21:13:37Z</dcterms:created>
  <dcterms:modified xsi:type="dcterms:W3CDTF">2016-05-24T08:47:21Z</dcterms:modified>
</cp:coreProperties>
</file>